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3" r:id="rId5"/>
    <p:sldMasterId id="2147483748" r:id="rId6"/>
    <p:sldMasterId id="2147483781" r:id="rId7"/>
  </p:sldMasterIdLst>
  <p:notesMasterIdLst>
    <p:notesMasterId r:id="rId13"/>
  </p:notesMasterIdLst>
  <p:handoutMasterIdLst>
    <p:handoutMasterId r:id="rId14"/>
  </p:handoutMasterIdLst>
  <p:sldIdLst>
    <p:sldId id="296" r:id="rId8"/>
    <p:sldId id="307" r:id="rId9"/>
    <p:sldId id="453" r:id="rId10"/>
    <p:sldId id="366" r:id="rId11"/>
    <p:sldId id="460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 Beck" initials="EB" lastIdx="25" clrIdx="0"/>
  <p:cmAuthor id="2" name="Hollie Adams" initials="HA" lastIdx="2" clrIdx="1"/>
  <p:cmAuthor id="3" name="Molly Cate" initials="MC" lastIdx="3" clrIdx="2"/>
  <p:cmAuthor id="4" name="Aaron Campbell" initials="AC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5A7"/>
    <a:srgbClr val="41B4E6"/>
    <a:srgbClr val="506D85"/>
    <a:srgbClr val="78BD20"/>
    <a:srgbClr val="7C7E82"/>
    <a:srgbClr val="949699"/>
    <a:srgbClr val="C5E8F7"/>
    <a:srgbClr val="516D86"/>
    <a:srgbClr val="EAF8D8"/>
    <a:srgbClr val="D3F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88546" autoAdjust="0"/>
  </p:normalViewPr>
  <p:slideViewPr>
    <p:cSldViewPr snapToGrid="0" snapToObjects="1">
      <p:cViewPr varScale="1">
        <p:scale>
          <a:sx n="64" d="100"/>
          <a:sy n="64" d="100"/>
        </p:scale>
        <p:origin x="88" y="32"/>
      </p:cViewPr>
      <p:guideLst>
        <p:guide orient="horz" pos="2160"/>
        <p:guide pos="3840"/>
        <p:guide orient="horz" pos="1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058DBB-26C8-4939-9957-07177B21E6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73F7A-3A98-48C2-9683-78C2F95A08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3F2A8-56AA-48F8-84BE-44326476A48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DD6ED-567F-45AE-88B4-D2526BDA2C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4395B-346F-49E1-BB1B-AC718D7DA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5B34BF-58ED-4CAC-9260-5BC4825C7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05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4E54CA-08CC-684A-A0FC-99CC2F7B825F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52A9F1-B7EC-5B43-8D04-1A5CE9CAD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7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9F1-B7EC-5B43-8D04-1A5CE9CAD5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0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9F1-B7EC-5B43-8D04-1A5CE9CAD5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3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9F1-B7EC-5B43-8D04-1A5CE9CAD5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9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9F1-B7EC-5B43-8D04-1A5CE9CAD5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84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9F1-B7EC-5B43-8D04-1A5CE9CAD5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qua.duke.edu/programs/weekend-executive-mba" TargetMode="External"/><Relationship Id="rId2" Type="http://schemas.openxmlformats.org/officeDocument/2006/relationships/hyperlink" Target="https://www.kellogg.northwestern.edu/programs/executive-mba.aspx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4.png"/><Relationship Id="rId5" Type="http://schemas.openxmlformats.org/officeDocument/2006/relationships/hyperlink" Target="https://executivemba.wharton.upenn.edu/emba-program-details/" TargetMode="External"/><Relationship Id="rId4" Type="http://schemas.openxmlformats.org/officeDocument/2006/relationships/hyperlink" Target="https://michiganross.umich.edu/graduate/executive-mba" TargetMode="Externa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EA7A9-CB47-C64B-8C73-EA3FB9949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DB8BA-A19B-2F4F-8237-33C8597E8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288" y="846942"/>
            <a:ext cx="8655424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58D8-B668-C84E-9DE1-BD4EA7B82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76" y="3326617"/>
            <a:ext cx="816684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A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4146A-2315-7B4F-B911-0C361A80C0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393" y="6037855"/>
            <a:ext cx="1844019" cy="5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9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B628E-69AF-5F41-B600-AA92A827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B8405-E925-4B46-826A-86DDE3BE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172AD-8F9A-CD42-9BAB-FE2BF24E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8132-9187-D849-B9B9-1356645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7F4B-518D-214A-A879-9289CB1D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AD7BC-6E69-7B45-8578-06053A887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5610-2A5E-3E4C-8963-7A447E10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FA7F6-A6AE-214D-A13E-731E49F2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F3A4E-FB8E-874A-84E7-BCEB9808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155-EA05-FD40-ABA6-674B6763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40F8F-BEBF-DE46-B163-3F75C5A77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5CD31-0BB3-3140-A387-488EF3A8B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EA9BE-59FA-E447-A719-B66AD743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2CD21-5E18-DB4E-B3C9-EC0D530F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CD079-B4D5-1F4E-81D0-31593122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0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05D7-E8B8-3040-B2BC-5E34B0B6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965B6-216F-244D-A443-0B46258D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2C59-6AC9-004C-8867-28E5C910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83D32-A097-7240-89FC-E0F4A985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46EDA-38A7-6C4B-9755-FD24A710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8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3207-AF21-8041-9C7B-9D67D755A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0DB84-85A6-3B4E-8D76-2B5953332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C75B-778E-1949-AE18-2BB57D39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8686D-93B0-0E48-8178-1801E25B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7E84D-E4C0-5F40-8213-78974BEB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EA7A9-CB47-C64B-8C73-EA3FB9949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DB8BA-A19B-2F4F-8237-33C8597E8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288" y="846942"/>
            <a:ext cx="8655424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58D8-B668-C84E-9DE1-BD4EA7B82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76" y="3326617"/>
            <a:ext cx="816684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A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4146A-2315-7B4F-B911-0C361A80C0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393" y="6037854"/>
            <a:ext cx="1844019" cy="5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4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72-1096-3148-AE57-6A661B7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1" y="420223"/>
            <a:ext cx="8538211" cy="72072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48E-C617-8347-B881-41E6A849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1416624"/>
            <a:ext cx="1115568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buClr>
                <a:srgbClr val="0075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B4E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B7CDA-3CA2-974E-9CA4-19A9C553983F}"/>
              </a:ext>
            </a:extLst>
          </p:cNvPr>
          <p:cNvCxnSpPr/>
          <p:nvPr userDrawn="1"/>
        </p:nvCxnSpPr>
        <p:spPr>
          <a:xfrm>
            <a:off x="400058" y="1136940"/>
            <a:ext cx="11304271" cy="0"/>
          </a:xfrm>
          <a:prstGeom prst="line">
            <a:avLst/>
          </a:prstGeom>
          <a:ln>
            <a:solidFill>
              <a:srgbClr val="78B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8339-C95D-4B41-B4BE-B8CF16D3A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4164" y="403189"/>
            <a:ext cx="1921664" cy="6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16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C62001-AFA0-C744-A34B-70686E522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72" y="414361"/>
            <a:ext cx="2066757" cy="6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1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2AD5A-212B-964C-8319-578F6EE427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72" y="414361"/>
            <a:ext cx="2066757" cy="6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39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42C0E-3BD0-944A-A32D-0A9C59276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72" y="414361"/>
            <a:ext cx="2066757" cy="6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0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72-1096-3148-AE57-6A661B7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1" y="420223"/>
            <a:ext cx="8538211" cy="72072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48E-C617-8347-B881-41E6A849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1416624"/>
            <a:ext cx="1115568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buClr>
                <a:srgbClr val="0075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B4E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B7CDA-3CA2-974E-9CA4-19A9C553983F}"/>
              </a:ext>
            </a:extLst>
          </p:cNvPr>
          <p:cNvCxnSpPr/>
          <p:nvPr userDrawn="1"/>
        </p:nvCxnSpPr>
        <p:spPr>
          <a:xfrm>
            <a:off x="400058" y="1136940"/>
            <a:ext cx="11304271" cy="0"/>
          </a:xfrm>
          <a:prstGeom prst="line">
            <a:avLst/>
          </a:prstGeom>
          <a:ln>
            <a:solidFill>
              <a:srgbClr val="78B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AC3C931-927C-1E45-9EB9-F3C61D14E2ED}"/>
              </a:ext>
            </a:extLst>
          </p:cNvPr>
          <p:cNvSpPr txBox="1"/>
          <p:nvPr userDrawn="1"/>
        </p:nvSpPr>
        <p:spPr>
          <a:xfrm>
            <a:off x="11016869" y="6334712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07F65E-6877-9646-B5AF-2291935C4524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8339-C95D-4B41-B4BE-B8CF16D3A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64" y="413746"/>
            <a:ext cx="1921664" cy="6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89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0C05-07F3-5242-A99B-DEC857B2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ADFE-126B-1640-B2A5-7CADD3E85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1731C-28B7-2848-991B-9AF83AEA7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0BF9-74D9-5846-B0FD-B58718AC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9AC1-68A0-D642-92E9-17050D02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7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6EB6-ED51-0D4B-88F4-C75584C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7D78-48BF-EB4C-9238-2411334E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36AA-5379-5342-AEE8-639EA4FB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0D393-679A-9A4E-B786-203E93E0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0895E-DEB6-F844-A160-150ABA5F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28332-BA89-E444-9F54-3D827C40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2C8AF-306F-EF4F-A9E0-55C46ACF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2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F5E1B8-AC1C-A44F-8EBA-0342BB4B2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4164" y="403189"/>
            <a:ext cx="1921664" cy="6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75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B628E-69AF-5F41-B600-AA92A827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B8405-E925-4B46-826A-86DDE3BE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96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8132-9187-D849-B9B9-1356645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7F4B-518D-214A-A879-9289CB1D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AD7BC-6E69-7B45-8578-06053A887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5610-2A5E-3E4C-8963-7A447E10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FA7F6-A6AE-214D-A13E-731E49F2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70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155-EA05-FD40-ABA6-674B6763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40F8F-BEBF-DE46-B163-3F75C5A77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5CD31-0BB3-3140-A387-488EF3A8B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EA9BE-59FA-E447-A719-B66AD743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2CD21-5E18-DB4E-B3C9-EC0D530F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14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05D7-E8B8-3040-B2BC-5E34B0B6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965B6-216F-244D-A443-0B46258D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2C59-6AC9-004C-8867-28E5C910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83D32-A097-7240-89FC-E0F4A985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3207-AF21-8041-9C7B-9D67D755A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0DB84-85A6-3B4E-8D76-2B5953332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C75B-778E-1949-AE18-2BB57D39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8686D-93B0-0E48-8178-1801E25B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94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4B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47" y="5932321"/>
            <a:ext cx="2476500" cy="76815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2006600" y="669926"/>
            <a:ext cx="9626600" cy="714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06600" y="1892300"/>
            <a:ext cx="9626600" cy="369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7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C62001-AFA0-C744-A34B-70686E522B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72" y="414361"/>
            <a:ext cx="2066757" cy="6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2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0994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EA7A9-CB47-C64B-8C73-EA3FB9949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DB8BA-A19B-2F4F-8237-33C8597E8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288" y="846942"/>
            <a:ext cx="8655424" cy="2387600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58D8-B668-C84E-9DE1-BD4EA7B82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76" y="3326617"/>
            <a:ext cx="816684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A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4146A-2315-7B4F-B911-0C361A80C0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393" y="6037854"/>
            <a:ext cx="1844019" cy="58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56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72-1096-3148-AE57-6A661B7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1" y="420223"/>
            <a:ext cx="8538211" cy="72072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48E-C617-8347-B881-41E6A849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1" y="1416624"/>
            <a:ext cx="11155680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buClr>
                <a:srgbClr val="0075A8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B4E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B7CDA-3CA2-974E-9CA4-19A9C553983F}"/>
              </a:ext>
            </a:extLst>
          </p:cNvPr>
          <p:cNvCxnSpPr/>
          <p:nvPr userDrawn="1"/>
        </p:nvCxnSpPr>
        <p:spPr>
          <a:xfrm>
            <a:off x="400058" y="1136940"/>
            <a:ext cx="11304271" cy="0"/>
          </a:xfrm>
          <a:prstGeom prst="line">
            <a:avLst/>
          </a:prstGeom>
          <a:ln>
            <a:solidFill>
              <a:srgbClr val="78B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EEF8339-C95D-4B41-B4BE-B8CF16D3A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4164" y="403189"/>
            <a:ext cx="1921664" cy="6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67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C62001-AFA0-C744-A34B-70686E522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9072" y="403175"/>
            <a:ext cx="2066757" cy="6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2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2AD5A-212B-964C-8319-578F6EE42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9072" y="403175"/>
            <a:ext cx="2066757" cy="6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25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42C0E-3BD0-944A-A32D-0A9C59276F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9072" y="403175"/>
            <a:ext cx="2066757" cy="6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54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0C05-07F3-5242-A99B-DEC857B2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ADFE-126B-1640-B2A5-7CADD3E85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1731C-28B7-2848-991B-9AF83AEA7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0BF9-74D9-5846-B0FD-B58718AC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9AC1-68A0-D642-92E9-17050D02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63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6EB6-ED51-0D4B-88F4-C75584C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7D78-48BF-EB4C-9238-2411334E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36AA-5379-5342-AEE8-639EA4FB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0D393-679A-9A4E-B786-203E93E0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0895E-DEB6-F844-A160-150ABA5F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28332-BA89-E444-9F54-3D827C40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2C8AF-306F-EF4F-A9E0-55C46ACF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30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F5E1B8-AC1C-A44F-8EBA-0342BB4B2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4164" y="403189"/>
            <a:ext cx="1921664" cy="6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3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95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2AD5A-212B-964C-8319-578F6EE427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72" y="414361"/>
            <a:ext cx="2066757" cy="6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4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B628E-69AF-5F41-B600-AA92A827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B8405-E925-4B46-826A-86DDE3BE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128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8132-9187-D849-B9B9-1356645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7F4B-518D-214A-A879-9289CB1D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AD7BC-6E69-7B45-8578-06053A887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5610-2A5E-3E4C-8963-7A447E10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FA7F6-A6AE-214D-A13E-731E49F2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92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155-EA05-FD40-ABA6-674B6763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40F8F-BEBF-DE46-B163-3F75C5A77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5CD31-0BB3-3140-A387-488EF3A8B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EA9BE-59FA-E447-A719-B66AD743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2CD21-5E18-DB4E-B3C9-EC0D530F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19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05D7-E8B8-3040-B2BC-5E34B0B6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965B6-216F-244D-A443-0B46258DA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2C59-6AC9-004C-8867-28E5C910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83D32-A097-7240-89FC-E0F4A985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36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03207-AF21-8041-9C7B-9D67D755A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0DB84-85A6-3B4E-8D76-2B5953332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AC75B-778E-1949-AE18-2BB57D39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8686D-93B0-0E48-8178-1801E25BC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15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1285875" cy="6858000"/>
          </a:xfrm>
          <a:prstGeom prst="rect">
            <a:avLst/>
          </a:prstGeom>
          <a:solidFill>
            <a:srgbClr val="4BA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 t="7678" r="35495"/>
          <a:stretch/>
        </p:blipFill>
        <p:spPr>
          <a:xfrm>
            <a:off x="1" y="0"/>
            <a:ext cx="1285875" cy="4467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147" y="5932321"/>
            <a:ext cx="2476500" cy="768154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2006600" y="669926"/>
            <a:ext cx="9626600" cy="714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6C9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06600" y="1892300"/>
            <a:ext cx="9626600" cy="3695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Arial"/>
                <a:ea typeface="Gotham-Book" charset="0"/>
                <a:cs typeface="Arial"/>
              </a:rPr>
              <a:t>Body copy…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47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98601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EA7A9-CB47-C64B-8C73-EA3FB99495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36B4E5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BDB8BA-A19B-2F4F-8237-33C8597E8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288" y="2626519"/>
            <a:ext cx="8655424" cy="1604963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458D8-B668-C84E-9DE1-BD4EA7B82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576" y="4343400"/>
            <a:ext cx="8166848" cy="1524000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01896-91B8-4A96-95C0-A9B3C37C0A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0" y="5846233"/>
            <a:ext cx="2357750" cy="6328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78EC6E-6117-42FE-E21E-6E0312CF753F}"/>
              </a:ext>
            </a:extLst>
          </p:cNvPr>
          <p:cNvSpPr/>
          <p:nvPr userDrawn="1"/>
        </p:nvSpPr>
        <p:spPr>
          <a:xfrm>
            <a:off x="9797143" y="6270171"/>
            <a:ext cx="2010228" cy="246743"/>
          </a:xfrm>
          <a:prstGeom prst="rect">
            <a:avLst/>
          </a:prstGeom>
          <a:solidFill>
            <a:srgbClr val="36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69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EDEC4B-876A-0847-8451-2FECB60B3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77" y="646765"/>
            <a:ext cx="758952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9077" y="3526503"/>
            <a:ext cx="758952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592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718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577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436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296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155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014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6873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2" descr="Lee Health | Lee Health">
            <a:extLst>
              <a:ext uri="{FF2B5EF4-FFF2-40B4-BE49-F238E27FC236}">
                <a16:creationId xmlns:a16="http://schemas.microsoft.com/office/drawing/2014/main" id="{253E4E5C-4063-4E20-B2E3-90B96A8AD9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35EB51-6A80-48D2-ACE3-92C84F5A10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435EB51-6A80-48D2-ACE3-92C84F5A1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EDEC4B-876A-0847-8451-2FECB60B32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Lee Health | Lee Health">
            <a:extLst>
              <a:ext uri="{FF2B5EF4-FFF2-40B4-BE49-F238E27FC236}">
                <a16:creationId xmlns:a16="http://schemas.microsoft.com/office/drawing/2014/main" id="{5E0A9164-DFE1-49E8-BBB7-BFFD3C0CDC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77" y="646765"/>
            <a:ext cx="7589520" cy="2852737"/>
          </a:xfrm>
        </p:spPr>
        <p:txBody>
          <a:bodyPr vert="horz"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9077" y="3526503"/>
            <a:ext cx="758952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592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718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577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436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296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155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014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6873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71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42C0E-3BD0-944A-A32D-0A9C59276F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72" y="414361"/>
            <a:ext cx="2066757" cy="65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4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EDEC4B-876A-0847-8451-2FECB60B32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77" y="646765"/>
            <a:ext cx="758952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29077" y="3526503"/>
            <a:ext cx="758952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8592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718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7577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436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296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155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014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6873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 descr="Lee Health | Lee Health">
            <a:extLst>
              <a:ext uri="{FF2B5EF4-FFF2-40B4-BE49-F238E27FC236}">
                <a16:creationId xmlns:a16="http://schemas.microsoft.com/office/drawing/2014/main" id="{47EB0FC3-A2F2-46B5-9500-AED7FC7ED7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06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41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3C931-927C-1E45-9EB9-F3C61D14E2ED}"/>
              </a:ext>
            </a:extLst>
          </p:cNvPr>
          <p:cNvSpPr txBox="1"/>
          <p:nvPr userDrawn="1"/>
        </p:nvSpPr>
        <p:spPr>
          <a:xfrm>
            <a:off x="11016869" y="6334712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07F65E-6877-9646-B5AF-2291935C4524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Lee Health | Lee Health">
            <a:extLst>
              <a:ext uri="{FF2B5EF4-FFF2-40B4-BE49-F238E27FC236}">
                <a16:creationId xmlns:a16="http://schemas.microsoft.com/office/drawing/2014/main" id="{95F6067B-DC5D-4F48-8408-7F8DDD5938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41" y="289305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37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3C931-927C-1E45-9EB9-F3C61D14E2ED}"/>
              </a:ext>
            </a:extLst>
          </p:cNvPr>
          <p:cNvSpPr txBox="1"/>
          <p:nvPr userDrawn="1"/>
        </p:nvSpPr>
        <p:spPr>
          <a:xfrm>
            <a:off x="11016869" y="6334712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07F65E-6877-9646-B5AF-2291935C4524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Lee Health | Lee Health">
            <a:extLst>
              <a:ext uri="{FF2B5EF4-FFF2-40B4-BE49-F238E27FC236}">
                <a16:creationId xmlns:a16="http://schemas.microsoft.com/office/drawing/2014/main" id="{700BBA29-3B93-4E0D-B831-34394BA23B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41" y="289305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3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E7CAEC-8C03-A24E-9821-D41C3B860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48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1AC98-950A-FF46-B1F7-79B3A1DD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709752"/>
            <a:ext cx="7987031" cy="2852737"/>
          </a:xfrm>
        </p:spPr>
        <p:txBody>
          <a:bodyPr anchor="b"/>
          <a:lstStyle>
            <a:lvl1pPr>
              <a:defRPr sz="6000">
                <a:solidFill>
                  <a:srgbClr val="36B4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7A2CF-D119-FF49-8311-C4C32E32C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86158" y="4589477"/>
            <a:ext cx="7987031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A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3C931-927C-1E45-9EB9-F3C61D14E2ED}"/>
              </a:ext>
            </a:extLst>
          </p:cNvPr>
          <p:cNvSpPr txBox="1"/>
          <p:nvPr userDrawn="1"/>
        </p:nvSpPr>
        <p:spPr>
          <a:xfrm>
            <a:off x="11016869" y="6334712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07F65E-6877-9646-B5AF-2291935C4524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Lee Health | Lee Health">
            <a:extLst>
              <a:ext uri="{FF2B5EF4-FFF2-40B4-BE49-F238E27FC236}">
                <a16:creationId xmlns:a16="http://schemas.microsoft.com/office/drawing/2014/main" id="{33600311-4604-493D-A3EA-A27169B0A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41" y="289305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19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72-1096-3148-AE57-6A661B7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36" y="365151"/>
            <a:ext cx="11310321" cy="720725"/>
          </a:xfrm>
        </p:spPr>
        <p:txBody>
          <a:bodyPr anchor="ctr">
            <a:normAutofit/>
          </a:bodyPr>
          <a:lstStyle>
            <a:lvl1pPr>
              <a:defRPr sz="4000" b="1" i="0">
                <a:solidFill>
                  <a:srgbClr val="22C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3C931-927C-1E45-9EB9-F3C61D14E2ED}"/>
              </a:ext>
            </a:extLst>
          </p:cNvPr>
          <p:cNvSpPr txBox="1"/>
          <p:nvPr userDrawn="1"/>
        </p:nvSpPr>
        <p:spPr>
          <a:xfrm>
            <a:off x="11016869" y="6334712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07F65E-6877-9646-B5AF-2291935C4524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 userDrawn="1"/>
        </p:nvPicPr>
        <p:blipFill rotWithShape="1">
          <a:blip r:embed="rId2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7"/>
          <a:stretch/>
        </p:blipFill>
        <p:spPr>
          <a:xfrm>
            <a:off x="400079" y="1280160"/>
            <a:ext cx="3567210" cy="527007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00079" y="1280160"/>
            <a:ext cx="3567210" cy="5362329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B7CDA-3CA2-974E-9CA4-19A9C553983F}"/>
              </a:ext>
            </a:extLst>
          </p:cNvPr>
          <p:cNvCxnSpPr/>
          <p:nvPr userDrawn="1"/>
        </p:nvCxnSpPr>
        <p:spPr>
          <a:xfrm>
            <a:off x="400079" y="1280160"/>
            <a:ext cx="11304271" cy="0"/>
          </a:xfrm>
          <a:prstGeom prst="line">
            <a:avLst/>
          </a:prstGeom>
          <a:ln w="19050">
            <a:solidFill>
              <a:srgbClr val="006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48E-C617-8347-B881-41E6A849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2" y="1482759"/>
            <a:ext cx="11225381" cy="34388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538"/>
              </a:spcAft>
              <a:buClr>
                <a:srgbClr val="0075A8"/>
              </a:buClr>
              <a:defRPr sz="3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69"/>
              </a:spcAft>
              <a:buClr>
                <a:srgbClr val="41B4E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769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769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769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2" descr="Lee Health | Lee Health">
            <a:extLst>
              <a:ext uri="{FF2B5EF4-FFF2-40B4-BE49-F238E27FC236}">
                <a16:creationId xmlns:a16="http://schemas.microsoft.com/office/drawing/2014/main" id="{58C6D127-6C42-4D9C-812C-839FC717B0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41" y="482814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590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" y="-12700"/>
            <a:ext cx="12192000" cy="6870700"/>
          </a:xfrm>
          <a:prstGeom prst="rect">
            <a:avLst/>
          </a:prstGeom>
          <a:solidFill>
            <a:srgbClr val="007A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183" tIns="58591" rIns="117183" bIns="58591" rtlCol="0" anchor="ctr"/>
          <a:lstStyle/>
          <a:p>
            <a:pPr algn="ctr" defTabSz="1171845"/>
            <a:endParaRPr lang="en-US" sz="23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54339"/>
            <a:ext cx="12192000" cy="949323"/>
          </a:xfrm>
          <a:prstGeom prst="rect">
            <a:avLst/>
          </a:prstGeom>
          <a:noFill/>
        </p:spPr>
        <p:txBody>
          <a:bodyPr wrap="square" lIns="117183" tIns="58591" rIns="117183" bIns="58591" rtlCol="0">
            <a:spAutoFit/>
          </a:bodyPr>
          <a:lstStyle/>
          <a:p>
            <a:pPr algn="ctr" defTabSz="1171845"/>
            <a:r>
              <a:rPr lang="en-US" sz="5400" b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Appendix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7021" b="21821"/>
          <a:stretch/>
        </p:blipFill>
        <p:spPr>
          <a:xfrm>
            <a:off x="13" y="0"/>
            <a:ext cx="503261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3671BC-2EE7-48EE-8932-4C9AE0D6C2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250" y="5846233"/>
            <a:ext cx="2357750" cy="6328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4811B-3189-0DF3-6F4D-964AF072AA64}"/>
              </a:ext>
            </a:extLst>
          </p:cNvPr>
          <p:cNvSpPr/>
          <p:nvPr userDrawn="1"/>
        </p:nvSpPr>
        <p:spPr>
          <a:xfrm>
            <a:off x="9773392" y="6270171"/>
            <a:ext cx="2066307" cy="208932"/>
          </a:xfrm>
          <a:prstGeom prst="rect">
            <a:avLst/>
          </a:prstGeom>
          <a:solidFill>
            <a:srgbClr val="007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59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72-1096-3148-AE57-6A661B7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59" y="365144"/>
            <a:ext cx="11310321" cy="720725"/>
          </a:xfrm>
        </p:spPr>
        <p:txBody>
          <a:bodyPr anchor="t">
            <a:noAutofit/>
          </a:bodyPr>
          <a:lstStyle>
            <a:lvl1pPr>
              <a:defRPr sz="5000" b="1" i="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48E-C617-8347-B881-41E6A849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2" y="1482771"/>
            <a:ext cx="11225381" cy="437192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buClr>
                <a:srgbClr val="0075A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B4E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B7CDA-3CA2-974E-9CA4-19A9C553983F}"/>
              </a:ext>
            </a:extLst>
          </p:cNvPr>
          <p:cNvCxnSpPr/>
          <p:nvPr userDrawn="1"/>
        </p:nvCxnSpPr>
        <p:spPr>
          <a:xfrm>
            <a:off x="400092" y="1280160"/>
            <a:ext cx="11304271" cy="0"/>
          </a:xfrm>
          <a:prstGeom prst="line">
            <a:avLst/>
          </a:prstGeom>
          <a:ln w="19050">
            <a:solidFill>
              <a:srgbClr val="006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Lee Health | Lee Health">
            <a:extLst>
              <a:ext uri="{FF2B5EF4-FFF2-40B4-BE49-F238E27FC236}">
                <a16:creationId xmlns:a16="http://schemas.microsoft.com/office/drawing/2014/main" id="{EFF01ED1-AAA9-4C8D-B139-640ECF6BA7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42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8DAF9BA8-F50A-455E-9381-819EFD7DEA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8DAF9BA8-F50A-455E-9381-819EFD7DEA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7480C05-07F3-5242-A99B-DEC857B2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>
            <a:lvl1pPr algn="l" defTabSz="1171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i="0" kern="1200" dirty="0">
                <a:solidFill>
                  <a:srgbClr val="78BD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ADFE-126B-1640-B2A5-7CADD3E85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1731C-28B7-2848-991B-9AF83AEA7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0BF9-74D9-5846-B0FD-B58718AC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9AC1-68A0-D642-92E9-17050D02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8830D-3D29-C44B-8CB0-F7DA282B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1273" y="6356391"/>
            <a:ext cx="756424" cy="365125"/>
          </a:xfrm>
        </p:spPr>
        <p:txBody>
          <a:bodyPr/>
          <a:lstStyle/>
          <a:p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 descr="Lee Health | Lee Health">
            <a:extLst>
              <a:ext uri="{FF2B5EF4-FFF2-40B4-BE49-F238E27FC236}">
                <a16:creationId xmlns:a16="http://schemas.microsoft.com/office/drawing/2014/main" id="{D6E388CC-F7AD-4B2D-B475-773FAE9ABB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58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467170F-0B27-468D-9B1D-133A4F5C47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6" imgH="403" progId="TCLayout.ActiveDocument.1">
                  <p:embed/>
                </p:oleObj>
              </mc:Choice>
              <mc:Fallback>
                <p:oleObj name="think-cell Slide" r:id="rId3" imgW="406" imgH="40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467170F-0B27-468D-9B1D-133A4F5C4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1F26EB6-ED51-0D4B-88F4-C75584C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 vert="horz">
            <a:normAutofit/>
          </a:bodyPr>
          <a:lstStyle>
            <a:lvl1pPr algn="l" defTabSz="11718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i="0" kern="1200">
                <a:solidFill>
                  <a:srgbClr val="78BD2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7D78-48BF-EB4C-9238-2411334E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8" indent="0">
              <a:buNone/>
              <a:defRPr sz="2100" b="1"/>
            </a:lvl2pPr>
            <a:lvl3pPr marL="913309" indent="0">
              <a:buNone/>
              <a:defRPr sz="1800" b="1"/>
            </a:lvl3pPr>
            <a:lvl4pPr marL="1369966" indent="0">
              <a:buNone/>
              <a:defRPr sz="1500" b="1"/>
            </a:lvl4pPr>
            <a:lvl5pPr marL="1826615" indent="0">
              <a:buNone/>
              <a:defRPr sz="1500" b="1"/>
            </a:lvl5pPr>
            <a:lvl6pPr marL="2283275" indent="0">
              <a:buNone/>
              <a:defRPr sz="1500" b="1"/>
            </a:lvl6pPr>
            <a:lvl7pPr marL="2739933" indent="0">
              <a:buNone/>
              <a:defRPr sz="1500" b="1"/>
            </a:lvl7pPr>
            <a:lvl8pPr marL="3196571" indent="0">
              <a:buNone/>
              <a:defRPr sz="1500" b="1"/>
            </a:lvl8pPr>
            <a:lvl9pPr marL="365323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36AA-5379-5342-AEE8-639EA4FB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0D393-679A-9A4E-B786-203E93E0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8" indent="0">
              <a:buNone/>
              <a:defRPr sz="2100" b="1"/>
            </a:lvl2pPr>
            <a:lvl3pPr marL="913309" indent="0">
              <a:buNone/>
              <a:defRPr sz="1800" b="1"/>
            </a:lvl3pPr>
            <a:lvl4pPr marL="1369966" indent="0">
              <a:buNone/>
              <a:defRPr sz="1500" b="1"/>
            </a:lvl4pPr>
            <a:lvl5pPr marL="1826615" indent="0">
              <a:buNone/>
              <a:defRPr sz="1500" b="1"/>
            </a:lvl5pPr>
            <a:lvl6pPr marL="2283275" indent="0">
              <a:buNone/>
              <a:defRPr sz="1500" b="1"/>
            </a:lvl6pPr>
            <a:lvl7pPr marL="2739933" indent="0">
              <a:buNone/>
              <a:defRPr sz="1500" b="1"/>
            </a:lvl7pPr>
            <a:lvl8pPr marL="3196571" indent="0">
              <a:buNone/>
              <a:defRPr sz="1500" b="1"/>
            </a:lvl8pPr>
            <a:lvl9pPr marL="365323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0895E-DEB6-F844-A160-150ABA5F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28332-BA89-E444-9F54-3D827C40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2C8AF-306F-EF4F-A9E0-55C46ACF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C3673-A0B7-C44C-BEE4-724C3ABA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7894" y="6358037"/>
            <a:ext cx="2743200" cy="365125"/>
          </a:xfrm>
        </p:spPr>
        <p:txBody>
          <a:bodyPr/>
          <a:lstStyle/>
          <a:p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Lee Health | Lee Health">
            <a:extLst>
              <a:ext uri="{FF2B5EF4-FFF2-40B4-BE49-F238E27FC236}">
                <a16:creationId xmlns:a16="http://schemas.microsoft.com/office/drawing/2014/main" id="{8682B40A-A854-4B23-AFFE-CFA9E79112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89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72-1096-3148-AE57-6A661B7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365133"/>
            <a:ext cx="11310321" cy="720725"/>
          </a:xfrm>
        </p:spPr>
        <p:txBody>
          <a:bodyPr anchor="t"/>
          <a:lstStyle>
            <a:lvl1pPr>
              <a:defRPr b="1" i="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48E-C617-8347-B881-41E6A849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2" y="1482733"/>
            <a:ext cx="11225381" cy="34388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buClr>
                <a:srgbClr val="0075A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B4E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B7CDA-3CA2-974E-9CA4-19A9C553983F}"/>
              </a:ext>
            </a:extLst>
          </p:cNvPr>
          <p:cNvCxnSpPr/>
          <p:nvPr userDrawn="1"/>
        </p:nvCxnSpPr>
        <p:spPr>
          <a:xfrm>
            <a:off x="400054" y="1280160"/>
            <a:ext cx="11304271" cy="0"/>
          </a:xfrm>
          <a:prstGeom prst="line">
            <a:avLst/>
          </a:prstGeom>
          <a:ln w="19050">
            <a:solidFill>
              <a:srgbClr val="006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Lee Health | Lee Health">
            <a:extLst>
              <a:ext uri="{FF2B5EF4-FFF2-40B4-BE49-F238E27FC236}">
                <a16:creationId xmlns:a16="http://schemas.microsoft.com/office/drawing/2014/main" id="{F29AFC13-913E-4F12-85C6-49BDB92E51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3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0C05-07F3-5242-A99B-DEC857B2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7ADFE-126B-1640-B2A5-7CADD3E85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1731C-28B7-2848-991B-9AF83AEA7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B0BF9-74D9-5846-B0FD-B58718ACF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9AC1-68A0-D642-92E9-17050D028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8830D-3D29-C44B-8CB0-F7DA282B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480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F672-1096-3148-AE57-6A661B75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5" y="365133"/>
            <a:ext cx="11310321" cy="720725"/>
          </a:xfrm>
        </p:spPr>
        <p:txBody>
          <a:bodyPr anchor="t"/>
          <a:lstStyle>
            <a:lvl1pPr>
              <a:defRPr b="1" i="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8C48E-C617-8347-B881-41E6A84920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1492" y="1482733"/>
            <a:ext cx="11225381" cy="481646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1200"/>
              </a:spcAft>
              <a:buClr>
                <a:srgbClr val="0075A8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B4E6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Why? </a:t>
            </a:r>
          </a:p>
          <a:p>
            <a:pPr lvl="1"/>
            <a:r>
              <a:rPr lang="en-US" dirty="0"/>
              <a:t>Looking to use a top-tier MBA program to round out my business knowledge in order to be prepared for executive leadership. </a:t>
            </a:r>
          </a:p>
          <a:p>
            <a:pPr lvl="1"/>
            <a:endParaRPr lang="en-US" dirty="0"/>
          </a:p>
          <a:p>
            <a:r>
              <a:rPr lang="en-US" dirty="0"/>
              <a:t>Programs: </a:t>
            </a:r>
          </a:p>
          <a:p>
            <a:pPr lvl="1"/>
            <a:r>
              <a:rPr lang="en-US" dirty="0">
                <a:hlinkClick r:id="rId2"/>
              </a:rPr>
              <a:t>Northwestern Executive MBA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Duke Executive MBA Program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Michigan Executive MBA Program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Penn Executive MBA Program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EB7CDA-3CA2-974E-9CA4-19A9C553983F}"/>
              </a:ext>
            </a:extLst>
          </p:cNvPr>
          <p:cNvCxnSpPr/>
          <p:nvPr userDrawn="1"/>
        </p:nvCxnSpPr>
        <p:spPr>
          <a:xfrm>
            <a:off x="400054" y="1280160"/>
            <a:ext cx="11304271" cy="0"/>
          </a:xfrm>
          <a:prstGeom prst="line">
            <a:avLst/>
          </a:prstGeom>
          <a:ln w="19050">
            <a:solidFill>
              <a:srgbClr val="006A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ee Health | Lee Health">
            <a:extLst>
              <a:ext uri="{FF2B5EF4-FFF2-40B4-BE49-F238E27FC236}">
                <a16:creationId xmlns:a16="http://schemas.microsoft.com/office/drawing/2014/main" id="{48735078-E535-419C-96CE-4C6A7EF74F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448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6EB6-ED51-0D4B-88F4-C75584C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7D78-48BF-EB4C-9238-2411334E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36AA-5379-5342-AEE8-639EA4FB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0D393-679A-9A4E-B786-203E93E0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0895E-DEB6-F844-A160-150ABA5F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28332-BA89-E444-9F54-3D827C40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2C8AF-306F-EF4F-A9E0-55C46ACF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C3673-A0B7-C44C-BEE4-724C3ABA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7228" y="6356390"/>
            <a:ext cx="2745059" cy="365125"/>
          </a:xfrm>
        </p:spPr>
        <p:txBody>
          <a:bodyPr/>
          <a:lstStyle/>
          <a:p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 descr="Lee Health | Lee Health">
            <a:extLst>
              <a:ext uri="{FF2B5EF4-FFF2-40B4-BE49-F238E27FC236}">
                <a16:creationId xmlns:a16="http://schemas.microsoft.com/office/drawing/2014/main" id="{D1014736-929D-470F-A645-CCCC4763E8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11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B8132-9187-D849-B9B9-1356645D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67F4B-518D-214A-A879-9289CB1DD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AD7BC-6E69-7B45-8578-06053A887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A5610-2A5E-3E4C-8963-7A447E10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FA7F6-A6AE-214D-A13E-731E49F2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F3A4E-FB8E-874A-84E7-BCEB9808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Lee Health | Lee Health">
            <a:extLst>
              <a:ext uri="{FF2B5EF4-FFF2-40B4-BE49-F238E27FC236}">
                <a16:creationId xmlns:a16="http://schemas.microsoft.com/office/drawing/2014/main" id="{9F7033AB-9F7A-4DDA-A8A5-9182CFD5C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70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E155-EA05-FD40-ABA6-674B6763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40F8F-BEBF-DE46-B163-3F75C5A77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5CD31-0BB3-3140-A387-488EF3A8B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EA9BE-59FA-E447-A719-B66AD743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D2CD21-5E18-DB4E-B3C9-EC0D530F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CD079-B4D5-1F4E-81D0-31593122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Lee Health | Lee Health">
            <a:extLst>
              <a:ext uri="{FF2B5EF4-FFF2-40B4-BE49-F238E27FC236}">
                <a16:creationId xmlns:a16="http://schemas.microsoft.com/office/drawing/2014/main" id="{2D17F4E2-A28F-4BC9-9F19-D68E7ECCC8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4" y="6094370"/>
            <a:ext cx="1682948" cy="5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56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700"/>
            <a:ext cx="12192000" cy="6870700"/>
          </a:xfrm>
          <a:prstGeom prst="rect">
            <a:avLst/>
          </a:prstGeom>
          <a:solidFill>
            <a:srgbClr val="1B6C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06496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7021" b="21821"/>
          <a:stretch/>
        </p:blipFill>
        <p:spPr>
          <a:xfrm>
            <a:off x="1" y="0"/>
            <a:ext cx="503261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A9537-978A-4727-B2A1-915B3BB38B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018" y="5846233"/>
            <a:ext cx="1998213" cy="6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4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6EB6-ED51-0D4B-88F4-C75584CA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97D78-48BF-EB4C-9238-2411334E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936AA-5379-5342-AEE8-639EA4FBE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10D393-679A-9A4E-B786-203E93E00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0895E-DEB6-F844-A160-150ABA5FD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28332-BA89-E444-9F54-3D827C40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2C8AF-306F-EF4F-A9E0-55C46ACF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DC3673-A0B7-C44C-BEE4-724C3ABA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0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F5E1B8-AC1C-A44F-8EBA-0342BB4B2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64" y="413589"/>
            <a:ext cx="1921664" cy="6081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FFC15-4609-214D-BA4D-6E23BA8CE6A5}"/>
              </a:ext>
            </a:extLst>
          </p:cNvPr>
          <p:cNvSpPr txBox="1"/>
          <p:nvPr userDrawn="1"/>
        </p:nvSpPr>
        <p:spPr>
          <a:xfrm>
            <a:off x="11016869" y="6334712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07F65E-6877-9646-B5AF-2291935C4524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82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9FFC15-4609-214D-BA4D-6E23BA8CE6A5}"/>
              </a:ext>
            </a:extLst>
          </p:cNvPr>
          <p:cNvSpPr txBox="1"/>
          <p:nvPr userDrawn="1"/>
        </p:nvSpPr>
        <p:spPr>
          <a:xfrm>
            <a:off x="11016869" y="6334712"/>
            <a:ext cx="738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907F65E-6877-9646-B5AF-2291935C4524}" type="slidenum">
              <a:rPr lang="en-US" sz="14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5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image" Target="../media/image1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1A2AB-3EB9-7F4D-8B2A-9903DB53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EFDD-880B-1D4A-BA43-80575B9F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E7F2-2B04-BA45-976A-1458D8EB8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188C-0A72-6C42-B7D6-C1B4AA8D4661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E83C-CB2F-614C-9CB9-5AA0BA805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DEB6-BC0C-9A49-8C1E-18AC4F1FE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C38B-C17A-0E45-93B9-F89AA57AFC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51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1A2AB-3EB9-7F4D-8B2A-9903DB53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EFDD-880B-1D4A-BA43-80575B9F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E7F2-2B04-BA45-976A-1458D8EB8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E83C-CB2F-614C-9CB9-5AA0BA805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DEB6-BC0C-9A49-8C1E-18AC4F1FE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8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1A2AB-3EB9-7F4D-8B2A-9903DB53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EFDD-880B-1D4A-BA43-80575B9F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E7F2-2B04-BA45-976A-1458D8EB8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188C-0A72-6C42-B7D6-C1B4AA8D46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E83C-CB2F-614C-9CB9-5AA0BA805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DEB6-BC0C-9A49-8C1E-18AC4F1FE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956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0DB285AC-835D-48CA-BDA3-1D5B299938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406" imgH="403" progId="TCLayout.ActiveDocument.1">
                  <p:embed/>
                </p:oleObj>
              </mc:Choice>
              <mc:Fallback>
                <p:oleObj name="think-cell Slide" r:id="rId21" imgW="406" imgH="40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0DB285AC-835D-48CA-BDA3-1D5B299938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1A2AB-3EB9-7F4D-8B2A-9903DB53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17183" tIns="58591" rIns="117183" bIns="5859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EFDD-880B-1D4A-BA43-80575B9F6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17183" tIns="58591" rIns="117183" bIns="5859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E7F2-2B04-BA45-976A-1458D8EB8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1"/>
            <a:ext cx="2743200" cy="365125"/>
          </a:xfrm>
          <a:prstGeom prst="rect">
            <a:avLst/>
          </a:prstGeom>
        </p:spPr>
        <p:txBody>
          <a:bodyPr vert="horz" lIns="117183" tIns="58591" rIns="117183" bIns="58591" rtlCol="0" anchor="ctr"/>
          <a:lstStyle>
            <a:lvl1pPr algn="l">
              <a:defRPr sz="15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117184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1E83C-CB2F-614C-9CB9-5AA0BA805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91"/>
            <a:ext cx="4114800" cy="365125"/>
          </a:xfrm>
          <a:prstGeom prst="rect">
            <a:avLst/>
          </a:prstGeom>
        </p:spPr>
        <p:txBody>
          <a:bodyPr vert="horz" lIns="117183" tIns="58591" rIns="117183" bIns="58591" rtlCol="0" anchor="ctr"/>
          <a:lstStyle>
            <a:lvl1pPr algn="ctr">
              <a:defRPr sz="15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117184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DEB6-BC0C-9A49-8C1E-18AC4F1FE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1"/>
            <a:ext cx="2743200" cy="365125"/>
          </a:xfrm>
          <a:prstGeom prst="rect">
            <a:avLst/>
          </a:prstGeom>
        </p:spPr>
        <p:txBody>
          <a:bodyPr vert="horz" lIns="117183" tIns="58591" rIns="117183" bIns="58591" rtlCol="0" anchor="ctr"/>
          <a:lstStyle>
            <a:lvl1pPr algn="r">
              <a:defRPr sz="15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defTabSz="1171845"/>
            <a:fld id="{424CC38B-C17A-0E45-93B9-F89AA57AFC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184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hf hdr="0" ftr="0" dt="0"/>
  <p:txStyles>
    <p:titleStyle>
      <a:lvl1pPr algn="l" defTabSz="1171845" rtl="0" eaLnBrk="1" latinLnBrk="0" hangingPunct="1">
        <a:lnSpc>
          <a:spcPct val="90000"/>
        </a:lnSpc>
        <a:spcBef>
          <a:spcPct val="0"/>
        </a:spcBef>
        <a:buNone/>
        <a:defRPr sz="56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92962" indent="-292962" algn="l" defTabSz="1171845" rtl="0" eaLnBrk="1" latinLnBrk="0" hangingPunct="1">
        <a:lnSpc>
          <a:spcPct val="90000"/>
        </a:lnSpc>
        <a:spcBef>
          <a:spcPts val="1282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78883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3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464803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050726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636649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3222571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808491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414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980331" indent="-292962" algn="l" defTabSz="1171845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922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1845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764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3688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9608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5529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1452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7376" algn="l" defTabSz="11718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117D-5E5B-2F41-AF4A-638AE475A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4366" y="2732633"/>
            <a:ext cx="9051235" cy="2117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dirty="0"/>
              <a:t>President’s Report</a:t>
            </a:r>
            <a:br>
              <a:rPr lang="en-US" sz="6600" dirty="0"/>
            </a:br>
            <a:r>
              <a:rPr lang="en-US" sz="4400" dirty="0"/>
              <a:t>Lee Health Board of Directors Meeting</a:t>
            </a:r>
            <a:br>
              <a:rPr lang="en-US" sz="4400" dirty="0"/>
            </a:br>
            <a:r>
              <a:rPr lang="en-US" sz="3600" dirty="0"/>
              <a:t>January 25, 2024</a:t>
            </a: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33327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23D7-E7F5-3340-A67E-B554232A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158" y="1120600"/>
            <a:ext cx="7987031" cy="1022032"/>
          </a:xfrm>
        </p:spPr>
        <p:txBody>
          <a:bodyPr>
            <a:noAutofit/>
          </a:bodyPr>
          <a:lstStyle/>
          <a:p>
            <a:r>
              <a:rPr lang="en-US" sz="4400" dirty="0"/>
              <a:t>Team Member Communication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371C6C-FA20-544F-83B9-B63A5FB91192}"/>
              </a:ext>
            </a:extLst>
          </p:cNvPr>
          <p:cNvSpPr txBox="1">
            <a:spLocks/>
          </p:cNvSpPr>
          <p:nvPr/>
        </p:nvSpPr>
        <p:spPr>
          <a:xfrm>
            <a:off x="3566164" y="2609211"/>
            <a:ext cx="638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1B4E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Medical Staff Town Hall: 9/14	</a:t>
            </a:r>
          </a:p>
          <a:p>
            <a:pPr lvl="0"/>
            <a:r>
              <a:rPr lang="en-US" sz="2400" dirty="0"/>
              <a:t>Lee Physician Group Town Halls: 9/1 and 9/6</a:t>
            </a:r>
          </a:p>
          <a:p>
            <a:pPr lvl="0"/>
            <a:r>
              <a:rPr lang="en-US" sz="2400" dirty="0"/>
              <a:t>Leadership Update: 10/30</a:t>
            </a:r>
          </a:p>
          <a:p>
            <a:pPr lvl="0"/>
            <a:r>
              <a:rPr lang="en-US" dirty="0"/>
              <a:t>Outreach Team Member Meeting: 10/31</a:t>
            </a:r>
          </a:p>
          <a:p>
            <a:pPr lvl="0"/>
            <a:r>
              <a:rPr lang="en-US" dirty="0"/>
              <a:t>Staff Town Halls: 11/2, 11/10 and 11/14</a:t>
            </a:r>
          </a:p>
          <a:p>
            <a:pPr lvl="0"/>
            <a:r>
              <a:rPr lang="en-US" dirty="0"/>
              <a:t>Lee Health Leadership Alumni Meeting 11/14</a:t>
            </a:r>
          </a:p>
          <a:p>
            <a:r>
              <a:rPr lang="en-US" dirty="0"/>
              <a:t>VP Town Hall: 12/21</a:t>
            </a:r>
          </a:p>
          <a:p>
            <a:pPr lvl="0"/>
            <a:endParaRPr lang="en-US" dirty="0"/>
          </a:p>
          <a:p>
            <a:pPr marL="342900" indent="-342900">
              <a:lnSpc>
                <a:spcPct val="100000"/>
              </a:lnSpc>
              <a:buClr>
                <a:srgbClr val="41B4E6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Clr>
                <a:srgbClr val="41B4E6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A98B6-059C-C0CB-EBB1-0CBB70FD4FB1}"/>
              </a:ext>
            </a:extLst>
          </p:cNvPr>
          <p:cNvSpPr txBox="1"/>
          <p:nvPr/>
        </p:nvSpPr>
        <p:spPr>
          <a:xfrm>
            <a:off x="9753597" y="2609211"/>
            <a:ext cx="1333613" cy="3465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  <a:p>
            <a:pPr lvl="0" algn="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9A764-7439-465E-460D-249C07C6ED0C}"/>
              </a:ext>
            </a:extLst>
          </p:cNvPr>
          <p:cNvSpPr txBox="1"/>
          <p:nvPr/>
        </p:nvSpPr>
        <p:spPr>
          <a:xfrm>
            <a:off x="3657601" y="2142632"/>
            <a:ext cx="743527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Event						               Attendees</a:t>
            </a:r>
          </a:p>
        </p:txBody>
      </p:sp>
    </p:spTree>
    <p:extLst>
      <p:ext uri="{BB962C8B-B14F-4D97-AF65-F5344CB8AC3E}">
        <p14:creationId xmlns:p14="http://schemas.microsoft.com/office/powerpoint/2010/main" val="396118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8F7DBA11-D80E-2F40-8436-6EBF559D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63" b="68000"/>
          <a:stretch/>
        </p:blipFill>
        <p:spPr>
          <a:xfrm>
            <a:off x="56485" y="47870"/>
            <a:ext cx="12192000" cy="1717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2351F-2F33-4D40-86F4-5B0ED5CCA3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389" y="250788"/>
            <a:ext cx="10838771" cy="1270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Town Halls</a:t>
            </a:r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196AFFDE-D560-4658-9AEC-B4D302978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44086"/>
              </p:ext>
            </p:extLst>
          </p:nvPr>
        </p:nvGraphicFramePr>
        <p:xfrm>
          <a:off x="746094" y="2530200"/>
          <a:ext cx="1081278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619">
                  <a:extLst>
                    <a:ext uri="{9D8B030D-6E8A-4147-A177-3AD203B41FA5}">
                      <a16:colId xmlns:a16="http://schemas.microsoft.com/office/drawing/2014/main" val="4102773760"/>
                    </a:ext>
                  </a:extLst>
                </a:gridCol>
                <a:gridCol w="1792896">
                  <a:extLst>
                    <a:ext uri="{9D8B030D-6E8A-4147-A177-3AD203B41FA5}">
                      <a16:colId xmlns:a16="http://schemas.microsoft.com/office/drawing/2014/main" val="2792998475"/>
                    </a:ext>
                  </a:extLst>
                </a:gridCol>
                <a:gridCol w="1848233">
                  <a:extLst>
                    <a:ext uri="{9D8B030D-6E8A-4147-A177-3AD203B41FA5}">
                      <a16:colId xmlns:a16="http://schemas.microsoft.com/office/drawing/2014/main" val="575464849"/>
                    </a:ext>
                  </a:extLst>
                </a:gridCol>
                <a:gridCol w="1752631">
                  <a:extLst>
                    <a:ext uri="{9D8B030D-6E8A-4147-A177-3AD203B41FA5}">
                      <a16:colId xmlns:a16="http://schemas.microsoft.com/office/drawing/2014/main" val="3427970439"/>
                    </a:ext>
                  </a:extLst>
                </a:gridCol>
                <a:gridCol w="1894917">
                  <a:extLst>
                    <a:ext uri="{9D8B030D-6E8A-4147-A177-3AD203B41FA5}">
                      <a16:colId xmlns:a16="http://schemas.microsoft.com/office/drawing/2014/main" val="1174151152"/>
                    </a:ext>
                  </a:extLst>
                </a:gridCol>
                <a:gridCol w="1776485">
                  <a:extLst>
                    <a:ext uri="{9D8B030D-6E8A-4147-A177-3AD203B41FA5}">
                      <a16:colId xmlns:a16="http://schemas.microsoft.com/office/drawing/2014/main" val="2292986018"/>
                    </a:ext>
                  </a:extLst>
                </a:gridCol>
              </a:tblGrid>
              <a:tr h="3807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 4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Attendees</a:t>
                      </a:r>
                    </a:p>
                  </a:txBody>
                  <a:tcPr anchor="ctr">
                    <a:solidFill>
                      <a:srgbClr val="0538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5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Attendees</a:t>
                      </a:r>
                    </a:p>
                  </a:txBody>
                  <a:tcPr anchor="ctr">
                    <a:solidFill>
                      <a:srgbClr val="006A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8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Attendees</a:t>
                      </a:r>
                    </a:p>
                  </a:txBody>
                  <a:tcPr anchor="ctr">
                    <a:solidFill>
                      <a:srgbClr val="41B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9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Attendees</a:t>
                      </a:r>
                    </a:p>
                  </a:txBody>
                  <a:tcPr anchor="ctr">
                    <a:solidFill>
                      <a:srgbClr val="516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10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Attendees</a:t>
                      </a:r>
                    </a:p>
                  </a:txBody>
                  <a:tcPr anchor="ctr">
                    <a:solidFill>
                      <a:srgbClr val="78BD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11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Attendees</a:t>
                      </a:r>
                    </a:p>
                  </a:txBody>
                  <a:tcPr anchor="ctr">
                    <a:solidFill>
                      <a:srgbClr val="007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661992"/>
                  </a:ext>
                </a:extLst>
              </a:tr>
            </a:tbl>
          </a:graphicData>
        </a:graphic>
      </p:graphicFrame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2106F10-0873-4BD0-9B60-E66D5C7C0138}"/>
              </a:ext>
            </a:extLst>
          </p:cNvPr>
          <p:cNvSpPr txBox="1">
            <a:spLocks/>
          </p:cNvSpPr>
          <p:nvPr/>
        </p:nvSpPr>
        <p:spPr>
          <a:xfrm>
            <a:off x="171937" y="3662956"/>
            <a:ext cx="2833531" cy="364011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4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Allen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Diane Champion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Bridge-Liles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Clarke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Therese Everly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Klein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75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A1FF753D-7790-4A6F-8C01-E9BAAA63F088}"/>
              </a:ext>
            </a:extLst>
          </p:cNvPr>
          <p:cNvSpPr txBox="1">
            <a:spLocks/>
          </p:cNvSpPr>
          <p:nvPr/>
        </p:nvSpPr>
        <p:spPr>
          <a:xfrm>
            <a:off x="2062019" y="3662956"/>
            <a:ext cx="2741329" cy="1371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5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Bridge-Liles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Adler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Clarke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Collins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Therese Everly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75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DDFCF68B-6E75-4B6C-8396-540A0C95FB9E}"/>
              </a:ext>
            </a:extLst>
          </p:cNvPr>
          <p:cNvSpPr txBox="1">
            <a:spLocks/>
          </p:cNvSpPr>
          <p:nvPr/>
        </p:nvSpPr>
        <p:spPr>
          <a:xfrm>
            <a:off x="4203533" y="3662956"/>
            <a:ext cx="1987707" cy="370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3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Collins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Klein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 Allen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Bridge-Liles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Clarke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Therese Everly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75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301DE97-091A-4AB9-8D19-A3BF60AAAB05}"/>
              </a:ext>
            </a:extLst>
          </p:cNvPr>
          <p:cNvSpPr txBox="1">
            <a:spLocks/>
          </p:cNvSpPr>
          <p:nvPr/>
        </p:nvSpPr>
        <p:spPr>
          <a:xfrm>
            <a:off x="5909415" y="3662956"/>
            <a:ext cx="2234749" cy="370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1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Therese Everly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Clarke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Collins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Klein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75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75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ACA9813-453B-404A-9EDE-FBA8F32353F2}"/>
              </a:ext>
            </a:extLst>
          </p:cNvPr>
          <p:cNvSpPr txBox="1">
            <a:spLocks/>
          </p:cNvSpPr>
          <p:nvPr/>
        </p:nvSpPr>
        <p:spPr>
          <a:xfrm>
            <a:off x="7838332" y="3662956"/>
            <a:ext cx="2164668" cy="370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2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Clarke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McGovern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Bridge-Liles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Therese Everly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75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600" dirty="0">
              <a:solidFill>
                <a:srgbClr val="0075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B687CAFF-86C9-4AA9-88B4-9D823E27C2F1}"/>
              </a:ext>
            </a:extLst>
          </p:cNvPr>
          <p:cNvSpPr txBox="1">
            <a:spLocks/>
          </p:cNvSpPr>
          <p:nvPr/>
        </p:nvSpPr>
        <p:spPr>
          <a:xfrm>
            <a:off x="9652492" y="3662956"/>
            <a:ext cx="2164668" cy="37073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1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Brown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Therese Everly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Bridge-Liles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Donna Clarke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75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Nancy McGovern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F4D522-54CA-4497-94C2-89F8CBC7E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364124" y="3088194"/>
            <a:ext cx="2147" cy="548640"/>
          </a:xfrm>
          <a:prstGeom prst="line">
            <a:avLst/>
          </a:prstGeom>
          <a:ln w="22225">
            <a:solidFill>
              <a:srgbClr val="41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B191F6-32C2-4B28-95E5-524652D86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619080" y="3088194"/>
            <a:ext cx="2147" cy="548640"/>
          </a:xfrm>
          <a:prstGeom prst="line">
            <a:avLst/>
          </a:prstGeom>
          <a:ln w="22225">
            <a:solidFill>
              <a:srgbClr val="41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F4DA81-14E6-4B6D-962F-BB9A87DD5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194973" y="3088194"/>
            <a:ext cx="2147" cy="548640"/>
          </a:xfrm>
          <a:prstGeom prst="line">
            <a:avLst/>
          </a:prstGeom>
          <a:ln w="22225">
            <a:solidFill>
              <a:srgbClr val="41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3FD9686-4ADA-4B6B-810B-C861767A8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598835" y="3088194"/>
            <a:ext cx="2147" cy="548640"/>
          </a:xfrm>
          <a:prstGeom prst="line">
            <a:avLst/>
          </a:prstGeom>
          <a:ln w="22225">
            <a:solidFill>
              <a:srgbClr val="41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5A3C02-90CD-4D10-BD97-18A375CA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7024643" y="3098354"/>
            <a:ext cx="2147" cy="548640"/>
          </a:xfrm>
          <a:prstGeom prst="line">
            <a:avLst/>
          </a:prstGeom>
          <a:ln w="22225">
            <a:solidFill>
              <a:srgbClr val="41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8CC4C36-62BD-42DD-A4AB-48D7B548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852377" y="3088194"/>
            <a:ext cx="2147" cy="548640"/>
          </a:xfrm>
          <a:prstGeom prst="line">
            <a:avLst/>
          </a:prstGeom>
          <a:ln w="22225">
            <a:solidFill>
              <a:srgbClr val="41B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4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117D-5E5B-2F41-AF4A-638AE475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1911" y="554485"/>
            <a:ext cx="8705851" cy="999143"/>
          </a:xfrm>
        </p:spPr>
        <p:txBody>
          <a:bodyPr>
            <a:normAutofit fontScale="90000"/>
          </a:bodyPr>
          <a:lstStyle/>
          <a:p>
            <a:pPr algn="l"/>
            <a:r>
              <a:rPr lang="en-US" sz="4600" dirty="0"/>
              <a:t>Key Themes and Questions</a:t>
            </a:r>
            <a:br>
              <a:rPr lang="en-US" sz="4600" dirty="0"/>
            </a:br>
            <a:endParaRPr lang="en-US" sz="4600" b="0" dirty="0">
              <a:solidFill>
                <a:srgbClr val="516D86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2451943-AA93-4D0D-9142-91E7B7BF5F1A}"/>
              </a:ext>
            </a:extLst>
          </p:cNvPr>
          <p:cNvSpPr txBox="1">
            <a:spLocks/>
          </p:cNvSpPr>
          <p:nvPr/>
        </p:nvSpPr>
        <p:spPr>
          <a:xfrm>
            <a:off x="3328483" y="1054056"/>
            <a:ext cx="8624571" cy="5651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78BD2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Keeping our Safety Net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 the impacts of conversion?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 Lee Health preparing to sell or convert to a for profit?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Board Accountability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Local Representation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Differences: Special District Govt vs. Community Focused Nonprofit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Any impact to patient care and services to the community?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Commitments to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Access to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impact of competition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role of the Board of County Commissioners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Questions about expanding outside of Lee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will this impact employees?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8BD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taxing to fund safety net services an option?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67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1117D-5E5B-2F41-AF4A-638AE475A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465" y="2005339"/>
            <a:ext cx="10085251" cy="2117787"/>
          </a:xfrm>
        </p:spPr>
        <p:txBody>
          <a:bodyPr>
            <a:normAutofit/>
          </a:bodyPr>
          <a:lstStyle/>
          <a:p>
            <a:pPr algn="l"/>
            <a:r>
              <a:rPr lang="en-US" sz="6700" dirty="0"/>
              <a:t>Thank you!</a:t>
            </a:r>
            <a:endParaRPr lang="en-US" sz="2700" b="0" dirty="0">
              <a:solidFill>
                <a:srgbClr val="516D86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2B6214-EABD-47B9-9778-483DB5108B8F}"/>
              </a:ext>
            </a:extLst>
          </p:cNvPr>
          <p:cNvSpPr txBox="1">
            <a:spLocks/>
          </p:cNvSpPr>
          <p:nvPr/>
        </p:nvSpPr>
        <p:spPr>
          <a:xfrm>
            <a:off x="1208199" y="4076571"/>
            <a:ext cx="8353244" cy="7794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41B4E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>
                <a:solidFill>
                  <a:srgbClr val="006A98"/>
                </a:solidFill>
              </a:rPr>
              <a:t>Questions? </a:t>
            </a:r>
            <a:endParaRPr lang="en-US" sz="2000" dirty="0">
              <a:solidFill>
                <a:srgbClr val="006A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C59C10AD24A4BAA9470787DC02BE0" ma:contentTypeVersion="13" ma:contentTypeDescription="Create a new document." ma:contentTypeScope="" ma:versionID="68ba2ec3c0e10cac63132f4041f37d25">
  <xsd:schema xmlns:xsd="http://www.w3.org/2001/XMLSchema" xmlns:xs="http://www.w3.org/2001/XMLSchema" xmlns:p="http://schemas.microsoft.com/office/2006/metadata/properties" xmlns:ns2="3fa6405c-a714-42d8-8b48-d5d87266be39" xmlns:ns3="84e5fe34-a7aa-4b95-97b8-b6e2c3cda608" targetNamespace="http://schemas.microsoft.com/office/2006/metadata/properties" ma:root="true" ma:fieldsID="45bfd39c4d673a44aa007c3def2930b4" ns2:_="" ns3:_="">
    <xsd:import namespace="3fa6405c-a714-42d8-8b48-d5d87266be39"/>
    <xsd:import namespace="84e5fe34-a7aa-4b95-97b8-b6e2c3cda6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6405c-a714-42d8-8b48-d5d87266be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5fe34-a7aa-4b95-97b8-b6e2c3cda6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B39A6A-DFE0-40D9-8970-0ECFE91D6680}">
  <ds:schemaRefs>
    <ds:schemaRef ds:uri="http://purl.org/dc/terms/"/>
    <ds:schemaRef ds:uri="84e5fe34-a7aa-4b95-97b8-b6e2c3cda608"/>
    <ds:schemaRef ds:uri="http://schemas.microsoft.com/office/2006/documentManagement/types"/>
    <ds:schemaRef ds:uri="http://schemas.microsoft.com/office/2006/metadata/properties"/>
    <ds:schemaRef ds:uri="3fa6405c-a714-42d8-8b48-d5d87266be3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583B1BD-47CC-44E6-873B-161165BD60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0F48F-CB2D-4397-9C52-EEB55B994F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a6405c-a714-42d8-8b48-d5d87266be39"/>
    <ds:schemaRef ds:uri="84e5fe34-a7aa-4b95-97b8-b6e2c3cda6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43376</TotalTime>
  <Words>284</Words>
  <Application>Microsoft Office PowerPoint</Application>
  <PresentationFormat>Widescreen</PresentationFormat>
  <Paragraphs>89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6_Office Theme</vt:lpstr>
      <vt:lpstr>8_Office Theme</vt:lpstr>
      <vt:lpstr>think-cell Slide</vt:lpstr>
      <vt:lpstr>President’s Report Lee Health Board of Directors Meeting January 25, 2024</vt:lpstr>
      <vt:lpstr>Team Member Communication</vt:lpstr>
      <vt:lpstr>Community Town Halls</vt:lpstr>
      <vt:lpstr>Key Themes and Questions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Stephens</dc:creator>
  <cp:lastModifiedBy>Suarez, Karla</cp:lastModifiedBy>
  <cp:revision>393</cp:revision>
  <cp:lastPrinted>2018-12-03T19:48:25Z</cp:lastPrinted>
  <dcterms:created xsi:type="dcterms:W3CDTF">2018-04-25T19:30:47Z</dcterms:created>
  <dcterms:modified xsi:type="dcterms:W3CDTF">2024-01-31T19:32:59Z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0x010100350C59C10AD24A4BAA9470787DC02BE0</vt:lpwstr>
  </property>
</Properties>
</file>